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296" r:id="rId3"/>
    <p:sldId id="298" r:id="rId4"/>
    <p:sldId id="286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 VAN REMOORTEL" initials="FVR" lastIdx="7" clrIdx="0">
    <p:extLst>
      <p:ext uri="{19B8F6BF-5375-455C-9EA6-DF929625EA0E}">
        <p15:presenceInfo xmlns:p15="http://schemas.microsoft.com/office/powerpoint/2012/main" userId="f98975a31c472a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3396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3822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317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0503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623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8867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2580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039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995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2705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8420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6FCC8-F26C-46C5-9D72-DFA708D54C23}" type="datetimeFigureOut">
              <a:rPr lang="nl-BE" smtClean="0"/>
              <a:t>31/05/2022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982D7-CA7A-452A-99B4-663573F49B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359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nkmee.lokeren.b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nkmee.lokeren.be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tgroenewaasland.be/" TargetMode="External"/><Relationship Id="rId2" Type="http://schemas.openxmlformats.org/officeDocument/2006/relationships/hyperlink" Target="http://www.denkmee.lokeren.be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57EFB2B-987E-B456-97BF-C517D77D4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9"/>
          <a:stretch/>
        </p:blipFill>
        <p:spPr>
          <a:xfrm>
            <a:off x="13395" y="885962"/>
            <a:ext cx="9141321" cy="534009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61611CB-1840-DA45-7095-15AFD8985989}"/>
              </a:ext>
            </a:extLst>
          </p:cNvPr>
          <p:cNvSpPr txBox="1"/>
          <p:nvPr/>
        </p:nvSpPr>
        <p:spPr>
          <a:xfrm>
            <a:off x="13395" y="0"/>
            <a:ext cx="9141321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2000" b="1" dirty="0"/>
              <a:t>  </a:t>
            </a: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Denk mee!</a:t>
            </a:r>
            <a:r>
              <a:rPr lang="nl-NL" sz="4000" b="1" dirty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r>
              <a:rPr lang="nl-NL" sz="4000" b="1" dirty="0">
                <a:solidFill>
                  <a:schemeClr val="bg2">
                    <a:lumMod val="50000"/>
                  </a:schemeClr>
                </a:solidFill>
              </a:rPr>
              <a:t> Maak –</a:t>
            </a:r>
            <a:r>
              <a:rPr lang="nl-NL" sz="4000" b="1" i="1" dirty="0">
                <a:solidFill>
                  <a:schemeClr val="bg2">
                    <a:lumMod val="50000"/>
                  </a:schemeClr>
                </a:solidFill>
              </a:rPr>
              <a:t>opnieuw</a:t>
            </a:r>
            <a:r>
              <a:rPr lang="nl-NL" sz="4000" b="1" dirty="0">
                <a:solidFill>
                  <a:schemeClr val="bg2">
                    <a:lumMod val="50000"/>
                  </a:schemeClr>
                </a:solidFill>
              </a:rPr>
              <a:t>– ruimte voor </a:t>
            </a:r>
            <a:r>
              <a:rPr lang="nl-NL" sz="4000" b="1" dirty="0">
                <a:solidFill>
                  <a:schemeClr val="accent6"/>
                </a:solidFill>
              </a:rPr>
              <a:t>lanen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2E114BB-E3B3-EAE3-39BD-14FB441033ED}"/>
              </a:ext>
            </a:extLst>
          </p:cNvPr>
          <p:cNvSpPr txBox="1"/>
          <p:nvPr/>
        </p:nvSpPr>
        <p:spPr>
          <a:xfrm>
            <a:off x="13396" y="5226784"/>
            <a:ext cx="9117210" cy="16312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</a:t>
            </a:r>
          </a:p>
          <a:p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 Oude-Bruglaan kanshebber om (opnieuw) te </a:t>
            </a:r>
            <a:r>
              <a:rPr lang="nl-NL" sz="2000" b="1" dirty="0" err="1">
                <a:solidFill>
                  <a:schemeClr val="bg2">
                    <a:lumMod val="50000"/>
                  </a:schemeClr>
                </a:solidFill>
              </a:rPr>
              <a:t>vergroenen</a:t>
            </a: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 ontharden, </a:t>
            </a:r>
            <a:r>
              <a:rPr lang="nl-NL" sz="2000" b="1" dirty="0" err="1">
                <a:solidFill>
                  <a:schemeClr val="bg2">
                    <a:lumMod val="50000"/>
                  </a:schemeClr>
                </a:solidFill>
              </a:rPr>
              <a:t>herinterichten</a:t>
            </a: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… </a:t>
            </a:r>
          </a:p>
          <a:p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 Steun dit idee op: </a:t>
            </a:r>
            <a:r>
              <a:rPr lang="nl-NL" sz="2000" b="1" dirty="0">
                <a:hlinkClick r:id="rId3"/>
              </a:rPr>
              <a:t>www.denkmee.lokeren.be</a:t>
            </a:r>
            <a:r>
              <a:rPr lang="nl-NL" sz="2000" b="1" dirty="0"/>
              <a:t> </a:t>
            </a:r>
          </a:p>
          <a:p>
            <a:endParaRPr lang="nl-NL" sz="2000" b="1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1F56CA8-9C5C-0D3E-19E0-06760FA62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497" y="5285679"/>
            <a:ext cx="1564259" cy="137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49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3D76255-4B41-2045-52AC-3DC5D08823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1"/>
          <a:stretch/>
        </p:blipFill>
        <p:spPr>
          <a:xfrm>
            <a:off x="0" y="1503008"/>
            <a:ext cx="9144000" cy="449845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ACE1FCB-FAC2-1978-6A36-5DBE7859AF52}"/>
              </a:ext>
            </a:extLst>
          </p:cNvPr>
          <p:cNvSpPr txBox="1"/>
          <p:nvPr/>
        </p:nvSpPr>
        <p:spPr>
          <a:xfrm rot="19860000">
            <a:off x="5743405" y="2628859"/>
            <a:ext cx="2611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Oude-Bruglaan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EBD35A4-9B62-61D3-94BE-E4AAF652E631}"/>
              </a:ext>
            </a:extLst>
          </p:cNvPr>
          <p:cNvSpPr txBox="1"/>
          <p:nvPr/>
        </p:nvSpPr>
        <p:spPr>
          <a:xfrm>
            <a:off x="0" y="-5417"/>
            <a:ext cx="9144000" cy="6740307"/>
          </a:xfrm>
          <a:prstGeom prst="rect">
            <a:avLst/>
          </a:prstGeom>
          <a:solidFill>
            <a:schemeClr val="accent4">
              <a:lumMod val="20000"/>
              <a:lumOff val="80000"/>
              <a:alpha val="41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800" b="1" dirty="0"/>
              <a:t>  </a:t>
            </a:r>
          </a:p>
          <a:p>
            <a:r>
              <a:rPr lang="nl-NL" sz="2400" b="1" dirty="0"/>
              <a:t>    </a:t>
            </a: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Welkom in  Lokeren.  Met zijn lanen.   Of zijn het wegen: </a:t>
            </a:r>
            <a:r>
              <a:rPr lang="nl-NL" sz="2000" b="1" dirty="0" err="1">
                <a:solidFill>
                  <a:schemeClr val="bg2">
                    <a:lumMod val="50000"/>
                  </a:schemeClr>
                </a:solidFill>
              </a:rPr>
              <a:t>Durmelaan</a:t>
            </a: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, Sportlaan,</a:t>
            </a:r>
            <a:br>
              <a:rPr lang="nl-NL" sz="2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   Koning Albertlaan, Martelarenlaan, Oud-Strijderslaan, Oude-Bruglaan…  ?       </a:t>
            </a:r>
            <a:br>
              <a:rPr lang="nl-NL" sz="2000" b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nl-NL" sz="2000" b="1" dirty="0">
                <a:solidFill>
                  <a:schemeClr val="bg2">
                    <a:lumMod val="50000"/>
                  </a:schemeClr>
                </a:solidFill>
              </a:rPr>
              <a:t>     Bij wijze van voorbeeld, staan we stil bij  de Oude-Bruglaan.</a:t>
            </a:r>
            <a:endParaRPr lang="nl-NL" sz="20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endParaRPr lang="nl-NL" sz="800" b="1" dirty="0"/>
          </a:p>
          <a:p>
            <a:r>
              <a:rPr lang="nl-NL" sz="2000" b="1" dirty="0"/>
              <a:t>    Deze Oude-Bruglaan staat </a:t>
            </a:r>
          </a:p>
          <a:p>
            <a:r>
              <a:rPr lang="nl-NL" sz="2000" b="1" dirty="0"/>
              <a:t>    onder toenemende druk, </a:t>
            </a:r>
          </a:p>
          <a:p>
            <a:r>
              <a:rPr lang="nl-NL" sz="2000" b="1" dirty="0"/>
              <a:t>    een laan onwaardig. Er staat zelfs geen boom in.</a:t>
            </a:r>
          </a:p>
          <a:p>
            <a:r>
              <a:rPr lang="nl-NL" sz="2000" b="1" dirty="0"/>
              <a:t>   </a:t>
            </a:r>
          </a:p>
          <a:p>
            <a:r>
              <a:rPr lang="nl-NL" sz="2000" b="1" dirty="0"/>
              <a:t>    Hoe maken we er een échte </a:t>
            </a:r>
            <a:r>
              <a:rPr lang="nl-NL" sz="2000" b="1" dirty="0">
                <a:solidFill>
                  <a:schemeClr val="accent6">
                    <a:lumMod val="75000"/>
                  </a:schemeClr>
                </a:solidFill>
              </a:rPr>
              <a:t>laan</a:t>
            </a:r>
            <a:r>
              <a:rPr lang="nl-NL" sz="2000" b="1" dirty="0"/>
              <a:t> van?</a:t>
            </a:r>
          </a:p>
          <a:p>
            <a:r>
              <a:rPr lang="nl-NL" sz="2000" b="1" dirty="0"/>
              <a:t>    Door vergroening, ontharding en herinrichting.</a:t>
            </a:r>
          </a:p>
          <a:p>
            <a:r>
              <a:rPr lang="nl-NL" sz="2000" b="1" dirty="0"/>
              <a:t>    Ter verbetering van het leefklimaat en het netwerk van trage wegen.</a:t>
            </a:r>
          </a:p>
          <a:p>
            <a:r>
              <a:rPr lang="nl-NL" sz="2000" b="1" dirty="0"/>
              <a:t>    Steun dit idee op: </a:t>
            </a:r>
            <a:r>
              <a:rPr lang="nl-NL" sz="2000" b="1" dirty="0">
                <a:hlinkClick r:id="rId3"/>
              </a:rPr>
              <a:t>www.denkmee.lokeren.be</a:t>
            </a:r>
            <a:r>
              <a:rPr lang="nl-NL" sz="2000" b="1" dirty="0"/>
              <a:t>  </a:t>
            </a:r>
            <a:r>
              <a:rPr lang="nl-NL" sz="800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8312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DCD4B13-FE70-818E-AFA6-1F924B8D4990}"/>
              </a:ext>
            </a:extLst>
          </p:cNvPr>
          <p:cNvSpPr txBox="1"/>
          <p:nvPr/>
        </p:nvSpPr>
        <p:spPr>
          <a:xfrm>
            <a:off x="0" y="28539"/>
            <a:ext cx="9144000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chemeClr val="bg2">
                    <a:lumMod val="50000"/>
                  </a:schemeClr>
                </a:solidFill>
              </a:rPr>
              <a:t>Denk mee! Maak –</a:t>
            </a:r>
            <a:r>
              <a:rPr lang="nl-NL" sz="2800" b="1" i="1" dirty="0">
                <a:solidFill>
                  <a:schemeClr val="bg2">
                    <a:lumMod val="50000"/>
                  </a:schemeClr>
                </a:solidFill>
              </a:rPr>
              <a:t>opnieuw</a:t>
            </a:r>
            <a:r>
              <a:rPr lang="nl-NL" sz="2800" b="1" dirty="0">
                <a:solidFill>
                  <a:schemeClr val="bg2">
                    <a:lumMod val="50000"/>
                  </a:schemeClr>
                </a:solidFill>
              </a:rPr>
              <a:t>– ruimte voor échte </a:t>
            </a:r>
            <a:r>
              <a:rPr lang="nl-NL" sz="2800" b="1" dirty="0">
                <a:solidFill>
                  <a:schemeClr val="accent6">
                    <a:lumMod val="75000"/>
                  </a:schemeClr>
                </a:solidFill>
              </a:rPr>
              <a:t>lanen</a:t>
            </a:r>
          </a:p>
          <a:p>
            <a:r>
              <a:rPr lang="nl-NL" sz="2800" b="1" dirty="0">
                <a:solidFill>
                  <a:schemeClr val="bg2">
                    <a:lumMod val="50000"/>
                  </a:schemeClr>
                </a:solidFill>
              </a:rPr>
              <a:t>Bijvoorbeeld de Oude-Bruglaan</a:t>
            </a:r>
            <a:endParaRPr lang="nl-NL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F3F1FBF-F859-260D-C120-AF601D2FB89F}"/>
              </a:ext>
            </a:extLst>
          </p:cNvPr>
          <p:cNvSpPr txBox="1"/>
          <p:nvPr/>
        </p:nvSpPr>
        <p:spPr>
          <a:xfrm>
            <a:off x="68566" y="1069014"/>
            <a:ext cx="3005330" cy="5755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b="1" dirty="0"/>
              <a:t>Lokeren telt ruim 30 </a:t>
            </a:r>
            <a:r>
              <a:rPr lang="nl-NL" sz="1600" b="1" i="1" dirty="0"/>
              <a:t>lanen</a:t>
            </a:r>
          </a:p>
          <a:p>
            <a:r>
              <a:rPr lang="nl-NL" sz="1600" dirty="0"/>
              <a:t>Er zijn zowat drie types lanen: qua omgeving en verkeersdruk:</a:t>
            </a:r>
          </a:p>
          <a:p>
            <a:r>
              <a:rPr lang="nl-NL" sz="1600" dirty="0"/>
              <a:t>1.Acacialaan, laan binnen een rustige woonwijk.</a:t>
            </a:r>
          </a:p>
          <a:p>
            <a:r>
              <a:rPr lang="nl-NL" sz="1600" dirty="0"/>
              <a:t>2.Martelarenlaan, weg waar de auto overheerst met hoge en aantallen</a:t>
            </a:r>
          </a:p>
          <a:p>
            <a:r>
              <a:rPr lang="nl-NL" sz="1600" dirty="0"/>
              <a:t>3.Weverslaan, te brede weg met ook veel vrachtwagens</a:t>
            </a:r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r>
              <a:rPr lang="nl-NL" sz="1600" b="1" dirty="0"/>
              <a:t>Denk mee!  Maak een échte </a:t>
            </a:r>
            <a:r>
              <a:rPr lang="nl-NL" sz="1600" b="1" i="1" dirty="0">
                <a:solidFill>
                  <a:schemeClr val="accent6">
                    <a:lumMod val="75000"/>
                  </a:schemeClr>
                </a:solidFill>
              </a:rPr>
              <a:t>laan</a:t>
            </a:r>
            <a:r>
              <a:rPr lang="nl-NL" sz="1600" b="1" dirty="0"/>
              <a:t> van bv. de Oude-Bruglaan.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8B94B62B-7867-B8B7-F2D4-3B72EC351BF0}"/>
              </a:ext>
            </a:extLst>
          </p:cNvPr>
          <p:cNvSpPr txBox="1"/>
          <p:nvPr/>
        </p:nvSpPr>
        <p:spPr>
          <a:xfrm>
            <a:off x="3145536" y="1080307"/>
            <a:ext cx="3005329" cy="5755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b="1" dirty="0"/>
              <a:t>Iedereen verdient rustig wonen</a:t>
            </a:r>
          </a:p>
          <a:p>
            <a:r>
              <a:rPr lang="nl-NL" sz="1600" i="1" dirty="0"/>
              <a:t>Een laan is een weg tussen bomenrijen, ook geschikt om er te wandelen. </a:t>
            </a:r>
            <a:r>
              <a:rPr lang="nl-NL" sz="1600" dirty="0"/>
              <a:t>De weg moet heringericht worden met ontharding en vergroening in zogenaamde objectenzones. Zo maken we er een échte laan van.</a:t>
            </a:r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r>
              <a:rPr lang="nl-NL" sz="1600" b="1" dirty="0"/>
              <a:t>Denk mee!  Over het belang van groen als onderdeel van </a:t>
            </a:r>
            <a:r>
              <a:rPr lang="nl-NL" sz="1600" b="1" dirty="0">
                <a:solidFill>
                  <a:schemeClr val="accent6">
                    <a:lumMod val="75000"/>
                  </a:schemeClr>
                </a:solidFill>
              </a:rPr>
              <a:t>lanen</a:t>
            </a:r>
            <a:r>
              <a:rPr lang="nl-NL" sz="1600" b="1" dirty="0"/>
              <a:t>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DDEBC21-0D6F-A9E8-773F-3C377C698D40}"/>
              </a:ext>
            </a:extLst>
          </p:cNvPr>
          <p:cNvSpPr txBox="1"/>
          <p:nvPr/>
        </p:nvSpPr>
        <p:spPr>
          <a:xfrm>
            <a:off x="6222506" y="1069014"/>
            <a:ext cx="2852928" cy="5755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b="1" dirty="0"/>
              <a:t>Geen toename verkeersdrukte</a:t>
            </a:r>
            <a:endParaRPr lang="nl-NL" sz="1600" dirty="0"/>
          </a:p>
          <a:p>
            <a:r>
              <a:rPr lang="nl-NL" sz="1600" dirty="0"/>
              <a:t>Herinrichten betekent ook dat het wegverkeer begrensd wordt: met aantal, snelheid, tonnage en parkeerdruk.  Door goede verhoudingen te scheppen tussen alle verkeer, te beginnen met voetgangers en fietsers. </a:t>
            </a:r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endParaRPr lang="nl-NL" sz="1600" dirty="0"/>
          </a:p>
          <a:p>
            <a:r>
              <a:rPr lang="nl-NL" sz="1600" b="1" dirty="0"/>
              <a:t>Denk mee!  Over beheersing van drukte in  échte </a:t>
            </a:r>
            <a:r>
              <a:rPr lang="nl-NL" sz="1600" b="1" dirty="0">
                <a:solidFill>
                  <a:schemeClr val="accent6">
                    <a:lumMod val="75000"/>
                  </a:schemeClr>
                </a:solidFill>
              </a:rPr>
              <a:t>lanen</a:t>
            </a:r>
            <a:r>
              <a:rPr lang="nl-NL" sz="1600" b="1" dirty="0"/>
              <a:t>.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B1B149-BD9C-47CD-C21C-9A74DF839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" y="3827223"/>
            <a:ext cx="3416809" cy="223975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2793681-5FCE-0808-7AF3-FF10BF2A4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229" y="3790648"/>
            <a:ext cx="5375139" cy="227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0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55B833AA-FD5B-0F70-7148-25BDEF2DA4B5}"/>
              </a:ext>
            </a:extLst>
          </p:cNvPr>
          <p:cNvSpPr txBox="1"/>
          <p:nvPr/>
        </p:nvSpPr>
        <p:spPr>
          <a:xfrm>
            <a:off x="-18288" y="-9144"/>
            <a:ext cx="9144000" cy="6924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nl-NL" sz="1400" b="1" dirty="0"/>
          </a:p>
          <a:p>
            <a:r>
              <a:rPr lang="nl-NL" sz="2800" b="1" dirty="0">
                <a:solidFill>
                  <a:schemeClr val="bg2">
                    <a:lumMod val="50000"/>
                  </a:schemeClr>
                </a:solidFill>
              </a:rPr>
              <a:t>Denk mee! Steun dit voorstel op: </a:t>
            </a:r>
            <a:r>
              <a:rPr lang="nl-NL" sz="2800" b="1" dirty="0">
                <a:hlinkClick r:id="rId2"/>
              </a:rPr>
              <a:t>www.denkmee.lokeren.be</a:t>
            </a:r>
            <a:r>
              <a:rPr lang="nl-NL" sz="2800" b="1" dirty="0"/>
              <a:t> </a:t>
            </a:r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sz="1200" b="1" i="1" dirty="0"/>
          </a:p>
          <a:p>
            <a:endParaRPr lang="nl-NL" b="1" dirty="0"/>
          </a:p>
          <a:p>
            <a:r>
              <a:rPr lang="nl-NL" b="1" dirty="0"/>
              <a:t>   </a:t>
            </a:r>
            <a:r>
              <a:rPr lang="nl-NL" b="1" dirty="0">
                <a:solidFill>
                  <a:schemeClr val="bg2">
                    <a:lumMod val="50000"/>
                  </a:schemeClr>
                </a:solidFill>
              </a:rPr>
              <a:t>Fred Van </a:t>
            </a:r>
            <a:r>
              <a:rPr lang="nl-NL" b="1" dirty="0" err="1">
                <a:solidFill>
                  <a:schemeClr val="bg2">
                    <a:lumMod val="50000"/>
                  </a:schemeClr>
                </a:solidFill>
              </a:rPr>
              <a:t>Remoortel</a:t>
            </a:r>
            <a:r>
              <a:rPr lang="nl-NL" b="1" dirty="0">
                <a:solidFill>
                  <a:schemeClr val="bg2">
                    <a:lumMod val="50000"/>
                  </a:schemeClr>
                </a:solidFill>
              </a:rPr>
              <a:t>, </a:t>
            </a:r>
          </a:p>
          <a:p>
            <a:r>
              <a:rPr lang="nl-NL" b="1" dirty="0">
                <a:solidFill>
                  <a:schemeClr val="bg2">
                    <a:lumMod val="50000"/>
                  </a:schemeClr>
                </a:solidFill>
              </a:rPr>
              <a:t>   31 mei 2022</a:t>
            </a:r>
          </a:p>
          <a:p>
            <a:r>
              <a:rPr lang="nl-NL" b="1" dirty="0">
                <a:solidFill>
                  <a:schemeClr val="bg2">
                    <a:lumMod val="50000"/>
                  </a:schemeClr>
                </a:solidFill>
              </a:rPr>
              <a:t>   </a:t>
            </a:r>
            <a:r>
              <a:rPr lang="nl-NL" b="1" dirty="0">
                <a:hlinkClick r:id="rId3"/>
              </a:rPr>
              <a:t>www.hetgroenewaasland.be</a:t>
            </a:r>
            <a:endParaRPr lang="nl-NL" b="1" dirty="0"/>
          </a:p>
          <a:p>
            <a:r>
              <a:rPr lang="nl-NL" b="1" dirty="0"/>
              <a:t> </a:t>
            </a:r>
            <a:endParaRPr lang="nl-NL" sz="800" b="1" i="1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7E2F5BB-CCFE-F425-2F67-FCBCD9F7C9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5"/>
          <a:stretch/>
        </p:blipFill>
        <p:spPr>
          <a:xfrm>
            <a:off x="1625665" y="898862"/>
            <a:ext cx="7287494" cy="427775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CD41DDF-3E80-0CA7-3238-9927D8D0F0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83" y="4298426"/>
            <a:ext cx="1564259" cy="137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49735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1535</TotalTime>
  <Words>364</Words>
  <Application>Microsoft Office PowerPoint</Application>
  <PresentationFormat>Diavoorstelling (4:3)</PresentationFormat>
  <Paragraphs>125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FRED VAN REMOORTEL</dc:creator>
  <cp:lastModifiedBy>FRED VAN REMOORTEL</cp:lastModifiedBy>
  <cp:revision>63</cp:revision>
  <dcterms:created xsi:type="dcterms:W3CDTF">2022-05-06T07:08:57Z</dcterms:created>
  <dcterms:modified xsi:type="dcterms:W3CDTF">2022-05-31T12:30:19Z</dcterms:modified>
</cp:coreProperties>
</file>